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0" r:id="rId2"/>
    <p:sldId id="284" r:id="rId3"/>
    <p:sldId id="285" r:id="rId4"/>
    <p:sldId id="286" r:id="rId5"/>
    <p:sldId id="287" r:id="rId6"/>
    <p:sldId id="291" r:id="rId7"/>
    <p:sldId id="288" r:id="rId8"/>
    <p:sldId id="299" r:id="rId9"/>
    <p:sldId id="298" r:id="rId10"/>
    <p:sldId id="289" r:id="rId11"/>
    <p:sldId id="290" r:id="rId12"/>
    <p:sldId id="266" r:id="rId13"/>
    <p:sldId id="294" r:id="rId14"/>
    <p:sldId id="295" r:id="rId15"/>
    <p:sldId id="296" r:id="rId16"/>
    <p:sldId id="267" r:id="rId17"/>
    <p:sldId id="268" r:id="rId18"/>
    <p:sldId id="270" r:id="rId19"/>
    <p:sldId id="265" r:id="rId20"/>
    <p:sldId id="264" r:id="rId21"/>
    <p:sldId id="260" r:id="rId22"/>
    <p:sldId id="273" r:id="rId23"/>
    <p:sldId id="274" r:id="rId24"/>
    <p:sldId id="275" r:id="rId25"/>
    <p:sldId id="276" r:id="rId26"/>
    <p:sldId id="278" r:id="rId27"/>
    <p:sldId id="280" r:id="rId28"/>
    <p:sldId id="297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  <a:srgbClr val="6600CC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68DB97-907A-449A-BBF3-31C4200AA9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78751-8F36-414F-8CA3-A35D7335AA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B89B9-5905-4D42-B28E-C08130B6EA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F15D5-8690-4D5B-883B-56482E481E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C53EB-D002-49F1-BE9F-4B22FBC536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F377A-1DD0-4BAC-95AD-E1317C7415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2CE25-DF16-4345-87F9-66F1D72EE1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B5B5A-721F-45C0-9664-3B2B3A676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D8170-BB7E-48A1-B88B-49FA62B45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6D872-9FD4-4295-899A-E7A6FB9EC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29FD7-C511-48B3-8E6E-A0567FB4B5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CAF6B-5C3A-49F5-ABB8-1E6CD4029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A4F5F0-9DAD-47A6-AAF2-C5800825B1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YouTube%20-%20HUE%20-%20CON%20NGUOI%20-%20THIEN%20NHIEN%20&amp;%20KIEN%20TRUC%20(phan%201).flv%20(1).wm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kinh%20thanh%20hue-HD1.wmv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Lịch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sử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32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:32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Kinh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thành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Huế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34E6-4671-415C-9F78-8DEF8FC59B0B}" type="slidenum">
              <a:rPr lang="en-US"/>
              <a:pPr/>
              <a:t>10</a:t>
            </a:fld>
            <a:endParaRPr lang="en-US"/>
          </a:p>
        </p:txBody>
      </p:sp>
      <p:pic>
        <p:nvPicPr>
          <p:cNvPr id="36868" name="Picture 4" descr="A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52400" y="1295400"/>
            <a:ext cx="8839200" cy="3886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latin typeface="Times New Roman" pitchFamily="18" charset="0"/>
              </a:rPr>
              <a:t>                                  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KẾT LUẬN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   Nhà Nguyễn đã huy động hàng chục vạn dân và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lính phục vụ việc xây dựng. Đã sử dụng các vật liệu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như đá, gỗ, vôi, gạch, ngói từ mọi miền đất nước đưa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về.</a:t>
            </a:r>
            <a:r>
              <a:rPr lang="en-US" sz="3000" b="1">
                <a:latin typeface="Times New Roman" pitchFamily="18" charset="0"/>
              </a:rPr>
              <a:t>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Sau vài chục năm xây dựng và tu bổ nhiều lần,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một tòa thành rộng lớn dài hơn 2 km đã mọc lên bên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bờ sông Hương. Đây là tòa thành đồ sộ đẹp nhất nước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ta thời đó.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93A6-A642-47FA-9706-6605EAB9385D}" type="slidenum">
              <a:rPr lang="en-US"/>
              <a:pPr/>
              <a:t>11</a:t>
            </a:fld>
            <a:endParaRPr lang="en-US"/>
          </a:p>
        </p:txBody>
      </p:sp>
      <p:pic>
        <p:nvPicPr>
          <p:cNvPr id="37892" name="Picture 4" descr="A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3810000" y="1676400"/>
            <a:ext cx="1676400" cy="1289050"/>
            <a:chOff x="2304" y="1248"/>
            <a:chExt cx="1056" cy="812"/>
          </a:xfrm>
        </p:grpSpPr>
        <p:pic>
          <p:nvPicPr>
            <p:cNvPr id="37895" name="Picture 7" descr="Book-03-june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4" y="1248"/>
              <a:ext cx="1056" cy="812"/>
            </a:xfrm>
            <a:prstGeom prst="rect">
              <a:avLst/>
            </a:prstGeom>
            <a:noFill/>
          </p:spPr>
        </p:pic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2416" y="1632"/>
              <a:ext cx="78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SGK/43</a:t>
              </a:r>
            </a:p>
          </p:txBody>
        </p:sp>
      </p:grp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203200" y="3048000"/>
            <a:ext cx="8763000" cy="1828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mpd="dbl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Hoạt động 2: Làm việc nhóm</a:t>
            </a:r>
          </a:p>
          <a:p>
            <a:pPr algn="ctr"/>
            <a:r>
              <a:rPr lang="en-US" sz="3000" b="1">
                <a:solidFill>
                  <a:srgbClr val="6600CC"/>
                </a:solidFill>
                <a:latin typeface="Times New Roman" pitchFamily="18" charset="0"/>
                <a:sym typeface="Wingdings" pitchFamily="2" charset="2"/>
              </a:rPr>
              <a:t>VẺ ĐẸP CỦA KINH THÀNH HUẾ</a:t>
            </a:r>
          </a:p>
          <a:p>
            <a:pPr algn="ctr"/>
            <a:r>
              <a:rPr lang="en-US" sz="3000" b="1">
                <a:solidFill>
                  <a:srgbClr val="0033CC"/>
                </a:solidFill>
                <a:latin typeface="Times New Roman" pitchFamily="18" charset="0"/>
                <a:sym typeface="Wingdings" pitchFamily="2" charset="2"/>
              </a:rPr>
              <a:t>“Thành có 10 cửa …công trình kiến trúc.”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2C8C-2AD7-4964-B526-5556413078D8}" type="slidenum">
              <a:rPr lang="en-US"/>
              <a:pPr/>
              <a:t>12</a:t>
            </a:fld>
            <a:endParaRPr lang="en-US"/>
          </a:p>
        </p:txBody>
      </p:sp>
      <p:pic>
        <p:nvPicPr>
          <p:cNvPr id="13322" name="Picture 10" descr="A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152400" y="152400"/>
            <a:ext cx="8839200" cy="1066800"/>
          </a:xfrm>
          <a:prstGeom prst="downArrowCallout">
            <a:avLst>
              <a:gd name="adj1" fmla="val 207143"/>
              <a:gd name="adj2" fmla="val 207143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0000FF"/>
                </a:solidFill>
                <a:latin typeface="Times New Roman" pitchFamily="18" charset="0"/>
              </a:rPr>
              <a:t>CÂU HỎI THẢO LUẬN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962400" y="1371600"/>
            <a:ext cx="5029200" cy="4572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latin typeface="Times New Roman" pitchFamily="18" charset="0"/>
              </a:rPr>
              <a:t>          </a:t>
            </a:r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GỢI Ý TRẢ LỜI</a:t>
            </a:r>
          </a:p>
          <a:p>
            <a:r>
              <a:rPr lang="en-US" sz="3000" b="1">
                <a:latin typeface="Times New Roman" pitchFamily="18" charset="0"/>
              </a:rPr>
              <a:t>    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Thành có mấy cửa chính</a:t>
            </a:r>
          </a:p>
          <a:p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ra vào? Cửa Nam tòa thành</a:t>
            </a:r>
          </a:p>
          <a:p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có gì? Nằm giữa kinh thành</a:t>
            </a:r>
          </a:p>
          <a:p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là gì? Điện Thái Hòa là nơi</a:t>
            </a:r>
          </a:p>
          <a:p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tổ chức những gì? Ngoài xây</a:t>
            </a:r>
          </a:p>
          <a:p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dựng kinh thành nhà Nguyễn</a:t>
            </a:r>
          </a:p>
          <a:p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Còn cho xây dựng thêm gì?...</a:t>
            </a:r>
            <a:r>
              <a:rPr lang="en-US" sz="3000" b="1">
                <a:latin typeface="Times New Roman" pitchFamily="18" charset="0"/>
              </a:rPr>
              <a:t>      </a:t>
            </a:r>
          </a:p>
        </p:txBody>
      </p:sp>
      <p:grpSp>
        <p:nvGrpSpPr>
          <p:cNvPr id="13328" name="Group 16"/>
          <p:cNvGrpSpPr>
            <a:grpSpLocks/>
          </p:cNvGrpSpPr>
          <p:nvPr/>
        </p:nvGrpSpPr>
        <p:grpSpPr bwMode="auto">
          <a:xfrm>
            <a:off x="152400" y="1371600"/>
            <a:ext cx="3810000" cy="4572000"/>
            <a:chOff x="96" y="864"/>
            <a:chExt cx="2400" cy="2880"/>
          </a:xfrm>
        </p:grpSpPr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96" y="864"/>
              <a:ext cx="2400" cy="2880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000" b="1">
                  <a:latin typeface="Times New Roman" pitchFamily="18" charset="0"/>
                </a:rPr>
                <a:t>    Em hãy mô tả kiến</a:t>
              </a:r>
            </a:p>
            <a:p>
              <a:r>
                <a:rPr lang="en-US" sz="3000" b="1">
                  <a:latin typeface="Times New Roman" pitchFamily="18" charset="0"/>
                </a:rPr>
                <a:t>trúc độc đáo của quần</a:t>
              </a:r>
            </a:p>
            <a:p>
              <a:r>
                <a:rPr lang="en-US" sz="3000" b="1">
                  <a:latin typeface="Times New Roman" pitchFamily="18" charset="0"/>
                </a:rPr>
                <a:t>thể kinh thành Huế? </a:t>
              </a:r>
            </a:p>
          </p:txBody>
        </p:sp>
        <p:pic>
          <p:nvPicPr>
            <p:cNvPr id="13327" name="Picture 15" descr="139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8" y="960"/>
              <a:ext cx="367" cy="480"/>
            </a:xfrm>
            <a:prstGeom prst="rect">
              <a:avLst/>
            </a:prstGeom>
            <a:noFill/>
          </p:spPr>
        </p:pic>
      </p:grp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152400" y="152400"/>
            <a:ext cx="8839200" cy="5791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                                   TRẢ LỜI</a:t>
            </a:r>
          </a:p>
          <a:p>
            <a:r>
              <a:rPr lang="en-US" sz="3000" b="1">
                <a:latin typeface="Times New Roman" pitchFamily="18" charset="0"/>
              </a:rPr>
              <a:t>    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Thành có 10 chính ra vào. Cửa Nam tòa thành có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cột cờ cao 37m. Nằm giữa kinh thành là Hoàng thành.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Điện Thái Hòa là nơi tổ chức các cuộc lễ lớn. Ngoài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xây dựng kinh thành nhà Nguyễn còn cho xây dựng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các lăng tẩm…</a:t>
            </a:r>
            <a:r>
              <a:rPr lang="en-US" sz="3000" b="1">
                <a:latin typeface="Times New Roman" pitchFamily="18" charset="0"/>
              </a:rPr>
              <a:t>      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8610600" y="5943600"/>
            <a:ext cx="5334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0"/>
                  </p:tgtEl>
                </p:cond>
              </p:nextCondLst>
            </p:seq>
          </p:childTnLst>
        </p:cTn>
      </p:par>
    </p:tnLst>
    <p:bldLst>
      <p:bldP spid="13323" grpId="0" animBg="1"/>
      <p:bldP spid="13325" grpId="0" animBg="1"/>
      <p:bldP spid="13329" grpId="1" animBg="1"/>
      <p:bldP spid="133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F210-1649-462C-93C6-A406296B56AA}" type="slidenum">
              <a:rPr lang="en-US"/>
              <a:pPr/>
              <a:t>13</a:t>
            </a:fld>
            <a:endParaRPr lang="en-US"/>
          </a:p>
        </p:txBody>
      </p:sp>
      <p:pic>
        <p:nvPicPr>
          <p:cNvPr id="41988" name="Picture 4" descr="A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52400" y="152400"/>
            <a:ext cx="8839200" cy="1905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latin typeface="Times New Roman" pitchFamily="18" charset="0"/>
              </a:rPr>
              <a:t>    </a:t>
            </a:r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Kinh thành Huế được xây dựng theo kiến trúc của</a:t>
            </a:r>
          </a:p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phương Tây kết hợp kiến trúc thành quách phương</a:t>
            </a:r>
          </a:p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Đông. Kinh thành gồm ba vòng thành: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Phòng thành,</a:t>
            </a:r>
          </a:p>
          <a:p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Hoàng thành và Tử cấm thành.   </a:t>
            </a:r>
          </a:p>
        </p:txBody>
      </p:sp>
      <p:grpSp>
        <p:nvGrpSpPr>
          <p:cNvPr id="41992" name="Group 8"/>
          <p:cNvGrpSpPr>
            <a:grpSpLocks/>
          </p:cNvGrpSpPr>
          <p:nvPr/>
        </p:nvGrpSpPr>
        <p:grpSpPr bwMode="auto">
          <a:xfrm>
            <a:off x="152400" y="2209800"/>
            <a:ext cx="8839200" cy="4598988"/>
            <a:chOff x="96" y="1392"/>
            <a:chExt cx="5568" cy="2897"/>
          </a:xfrm>
        </p:grpSpPr>
        <p:pic>
          <p:nvPicPr>
            <p:cNvPr id="41990" name="Picture 6" descr="IMGP096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1824"/>
              <a:ext cx="3888" cy="2465"/>
            </a:xfrm>
            <a:prstGeom prst="rect">
              <a:avLst/>
            </a:prstGeom>
            <a:noFill/>
            <a:ln w="76200" cmpd="tri">
              <a:solidFill>
                <a:srgbClr val="0033CC"/>
              </a:solidFill>
              <a:miter lim="800000"/>
              <a:headEnd/>
              <a:tailEnd/>
            </a:ln>
          </p:spPr>
        </p:pic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96" y="1392"/>
              <a:ext cx="5568" cy="38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000" b="1">
                  <a:latin typeface="Times New Roman" pitchFamily="18" charset="0"/>
                </a:rPr>
                <a:t>    </a:t>
              </a:r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Phòng thành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 là vòng ngoài cùng có chu vi 9950m</a:t>
              </a:r>
              <a:endParaRPr lang="en-US" sz="3000" b="1" i="1">
                <a:solidFill>
                  <a:srgbClr val="6600CC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A3BF-F780-49A9-9586-1A3408B24DD6}" type="slidenum">
              <a:rPr lang="en-US"/>
              <a:pPr/>
              <a:t>14</a:t>
            </a:fld>
            <a:endParaRPr lang="en-US"/>
          </a:p>
        </p:txBody>
      </p:sp>
      <p:pic>
        <p:nvPicPr>
          <p:cNvPr id="43012" name="Picture 4" descr="A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grpSp>
        <p:nvGrpSpPr>
          <p:cNvPr id="43015" name="Group 7"/>
          <p:cNvGrpSpPr>
            <a:grpSpLocks/>
          </p:cNvGrpSpPr>
          <p:nvPr/>
        </p:nvGrpSpPr>
        <p:grpSpPr bwMode="auto">
          <a:xfrm>
            <a:off x="152400" y="152400"/>
            <a:ext cx="8763000" cy="6172200"/>
            <a:chOff x="96" y="96"/>
            <a:chExt cx="5520" cy="3888"/>
          </a:xfrm>
        </p:grpSpPr>
        <p:sp>
          <p:nvSpPr>
            <p:cNvPr id="43013" name="Rectangle 5"/>
            <p:cNvSpPr>
              <a:spLocks noChangeArrowheads="1"/>
            </p:cNvSpPr>
            <p:nvPr/>
          </p:nvSpPr>
          <p:spPr bwMode="auto">
            <a:xfrm>
              <a:off x="96" y="96"/>
              <a:ext cx="5520" cy="912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Hoàng thành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 là vòng thứ hai có tên là Đại nội, có chu</a:t>
              </a:r>
            </a:p>
            <a:p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vi 2450m. Cửa chính của Hoàng thành là Ngọ môn,</a:t>
              </a:r>
            </a:p>
            <a:p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cửa này xưa chỉ dùng cho vua đi.  </a:t>
              </a:r>
            </a:p>
          </p:txBody>
        </p:sp>
        <p:pic>
          <p:nvPicPr>
            <p:cNvPr id="43014" name="Picture 6" descr="DSC030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1056"/>
              <a:ext cx="3792" cy="2928"/>
            </a:xfrm>
            <a:prstGeom prst="rect">
              <a:avLst/>
            </a:prstGeom>
            <a:noFill/>
            <a:ln w="76200" cmpd="tri">
              <a:solidFill>
                <a:srgbClr val="0033CC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9EE4-9910-47CA-8CA4-BFD364D5125C}" type="slidenum">
              <a:rPr lang="en-US"/>
              <a:pPr/>
              <a:t>15</a:t>
            </a:fld>
            <a:endParaRPr lang="en-US"/>
          </a:p>
        </p:txBody>
      </p:sp>
      <p:pic>
        <p:nvPicPr>
          <p:cNvPr id="44036" name="Picture 4" descr="A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152400" y="152400"/>
            <a:ext cx="8763000" cy="6146800"/>
            <a:chOff x="96" y="96"/>
            <a:chExt cx="5520" cy="3872"/>
          </a:xfrm>
        </p:grpSpPr>
        <p:pic>
          <p:nvPicPr>
            <p:cNvPr id="44037" name="Picture 5" descr="T%E1%BB%AD-C%E1%BA%A5m-Th%C3%A0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" y="772"/>
              <a:ext cx="4272" cy="3196"/>
            </a:xfrm>
            <a:prstGeom prst="rect">
              <a:avLst/>
            </a:prstGeom>
            <a:noFill/>
            <a:ln w="76200" cmpd="tri">
              <a:solidFill>
                <a:srgbClr val="0033CC"/>
              </a:solidFill>
              <a:miter lim="800000"/>
              <a:headEnd/>
              <a:tailEnd/>
            </a:ln>
          </p:spPr>
        </p:pic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96" y="96"/>
              <a:ext cx="5520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Tử cấm thành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 là vòng trong cùng có chu vi 1225m.</a:t>
              </a:r>
            </a:p>
            <a:p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Đây là nơi ở, làm việc của vua và gia đình.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4A14-25B2-4443-8878-4922D8F05823}" type="slidenum">
              <a:rPr lang="en-US"/>
              <a:pPr/>
              <a:t>16</a:t>
            </a:fld>
            <a:endParaRPr lang="en-US"/>
          </a:p>
        </p:txBody>
      </p:sp>
      <p:pic>
        <p:nvPicPr>
          <p:cNvPr id="14341" name="Picture 5" descr="A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152400" y="152400"/>
            <a:ext cx="8839200" cy="6132513"/>
            <a:chOff x="96" y="96"/>
            <a:chExt cx="5568" cy="3863"/>
          </a:xfrm>
        </p:grpSpPr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96" y="96"/>
              <a:ext cx="5568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Thành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 có 10 cổng chính ra vào. Bên trên cửa thành</a:t>
              </a:r>
            </a:p>
            <a:p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xây các vọng gác có mái uốn cong hình chim phượng.</a:t>
              </a:r>
              <a:r>
                <a:rPr lang="en-US" sz="3000" b="1">
                  <a:latin typeface="Times New Roman" pitchFamily="18" charset="0"/>
                </a:rPr>
                <a:t> </a:t>
              </a:r>
            </a:p>
          </p:txBody>
        </p:sp>
        <p:pic>
          <p:nvPicPr>
            <p:cNvPr id="14343" name="Picture 7" descr="dsc09851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" y="768"/>
              <a:ext cx="4224" cy="3191"/>
            </a:xfrm>
            <a:prstGeom prst="rect">
              <a:avLst/>
            </a:prstGeom>
            <a:noFill/>
            <a:ln w="76200" cmpd="tri">
              <a:solidFill>
                <a:srgbClr val="0033CC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CED8-8687-4F01-9D57-7E0AE1DBD302}" type="slidenum">
              <a:rPr lang="en-US"/>
              <a:pPr/>
              <a:t>17</a:t>
            </a:fld>
            <a:endParaRPr lang="en-US"/>
          </a:p>
        </p:txBody>
      </p:sp>
      <p:pic>
        <p:nvPicPr>
          <p:cNvPr id="15368" name="Picture 8" descr="A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52400" y="152400"/>
            <a:ext cx="8839200" cy="6096000"/>
            <a:chOff x="96" y="96"/>
            <a:chExt cx="5568" cy="3840"/>
          </a:xfrm>
        </p:grpSpPr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96" y="96"/>
              <a:ext cx="5568" cy="576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latin typeface="Times New Roman" pitchFamily="18" charset="0"/>
                </a:rPr>
                <a:t>   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Cửa Nam tòa thành có cột cờ cao 37m.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Từ đỉnh cột cờ có thể nhìn thấy cửa biển Thuận An.</a:t>
              </a:r>
              <a:r>
                <a:rPr lang="en-US" sz="3000" b="1">
                  <a:solidFill>
                    <a:srgbClr val="0033CC"/>
                  </a:solidFill>
                  <a:latin typeface="Times New Roman" pitchFamily="18" charset="0"/>
                </a:rPr>
                <a:t> </a:t>
              </a:r>
              <a:endParaRPr lang="en-US" sz="3000" b="1">
                <a:latin typeface="Times New Roman" pitchFamily="18" charset="0"/>
              </a:endParaRPr>
            </a:p>
          </p:txBody>
        </p:sp>
        <p:pic>
          <p:nvPicPr>
            <p:cNvPr id="15370" name="Picture 10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0" y="720"/>
              <a:ext cx="4664" cy="3216"/>
            </a:xfrm>
            <a:prstGeom prst="rect">
              <a:avLst/>
            </a:prstGeom>
            <a:noFill/>
            <a:ln w="76200" cmpd="tri">
              <a:solidFill>
                <a:srgbClr val="0033CC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A973-45AE-4A75-B7B4-FEF3FA1D791C}" type="slidenum">
              <a:rPr lang="en-US"/>
              <a:pPr/>
              <a:t>18</a:t>
            </a:fld>
            <a:endParaRPr lang="en-US"/>
          </a:p>
        </p:txBody>
      </p:sp>
      <p:pic>
        <p:nvPicPr>
          <p:cNvPr id="17422" name="Picture 14" descr="A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grpSp>
        <p:nvGrpSpPr>
          <p:cNvPr id="17425" name="Group 17"/>
          <p:cNvGrpSpPr>
            <a:grpSpLocks/>
          </p:cNvGrpSpPr>
          <p:nvPr/>
        </p:nvGrpSpPr>
        <p:grpSpPr bwMode="auto">
          <a:xfrm>
            <a:off x="152400" y="152400"/>
            <a:ext cx="8839200" cy="6096000"/>
            <a:chOff x="96" y="96"/>
            <a:chExt cx="5568" cy="3840"/>
          </a:xfrm>
        </p:grpSpPr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96" y="96"/>
              <a:ext cx="5568" cy="576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latin typeface="Times New Roman" pitchFamily="18" charset="0"/>
                </a:rPr>
                <a:t>   </a:t>
              </a:r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Ngọ môn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 là</a:t>
              </a:r>
              <a:r>
                <a:rPr lang="en-US" sz="3000" b="1">
                  <a:latin typeface="Times New Roman" pitchFamily="18" charset="0"/>
                </a:rPr>
                <a:t> 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cửa chính vào Hoàng thành.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Cửa này chỉ dành cho vua đi. </a:t>
              </a:r>
            </a:p>
          </p:txBody>
        </p:sp>
        <p:pic>
          <p:nvPicPr>
            <p:cNvPr id="17424" name="Picture 16" descr="ngo_m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" y="704"/>
              <a:ext cx="4848" cy="3232"/>
            </a:xfrm>
            <a:prstGeom prst="rect">
              <a:avLst/>
            </a:prstGeom>
            <a:noFill/>
            <a:ln w="76200" cmpd="tri">
              <a:solidFill>
                <a:srgbClr val="0033CC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030E-F9E8-4EF2-81FE-842E7B08ED50}" type="slidenum">
              <a:rPr lang="en-US"/>
              <a:pPr/>
              <a:t>19</a:t>
            </a:fld>
            <a:endParaRPr lang="en-US"/>
          </a:p>
        </p:txBody>
      </p:sp>
      <p:pic>
        <p:nvPicPr>
          <p:cNvPr id="12293" name="Picture 5" descr="A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152400" y="152400"/>
            <a:ext cx="8839200" cy="6146800"/>
            <a:chOff x="96" y="96"/>
            <a:chExt cx="5568" cy="3872"/>
          </a:xfrm>
        </p:grpSpPr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96" y="96"/>
              <a:ext cx="5568" cy="38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Hồ sen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 và ven hồ là hàng cây đại ở kinh thành Huế.</a:t>
              </a:r>
            </a:p>
          </p:txBody>
        </p:sp>
        <p:pic>
          <p:nvPicPr>
            <p:cNvPr id="12295" name="Picture 7" descr="3760579175_2df53eb49e_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512"/>
              <a:ext cx="4608" cy="3456"/>
            </a:xfrm>
            <a:prstGeom prst="rect">
              <a:avLst/>
            </a:prstGeom>
            <a:noFill/>
            <a:ln w="76200" cmpd="tri">
              <a:solidFill>
                <a:srgbClr val="0033CC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CFD3-E0E7-4EED-93A6-B972C2D26D4D}" type="slidenum">
              <a:rPr lang="en-US"/>
              <a:pPr/>
              <a:t>2</a:t>
            </a:fld>
            <a:endParaRPr lang="en-US"/>
          </a:p>
        </p:txBody>
      </p:sp>
      <p:pic>
        <p:nvPicPr>
          <p:cNvPr id="31748" name="Picture 4" descr="A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324600"/>
          </a:xfrm>
          <a:prstGeom prst="rect">
            <a:avLst/>
          </a:prstGeom>
          <a:noFill/>
        </p:spPr>
      </p:pic>
      <p:pic>
        <p:nvPicPr>
          <p:cNvPr id="31750" name="Picture 6" descr="13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524000"/>
            <a:ext cx="609600" cy="598488"/>
          </a:xfrm>
          <a:prstGeom prst="rect">
            <a:avLst/>
          </a:prstGeom>
          <a:noFill/>
        </p:spPr>
      </p:pic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381000" y="228600"/>
            <a:ext cx="8763000" cy="1828800"/>
          </a:xfrm>
          <a:prstGeom prst="flowChartTerminator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 i="1" dirty="0" err="1">
                <a:latin typeface="VNI-Times" pitchFamily="2" charset="0"/>
              </a:rPr>
              <a:t>Baøi</a:t>
            </a:r>
            <a:r>
              <a:rPr lang="en-US" sz="3600" b="1" i="1" dirty="0">
                <a:latin typeface="VNI-Times" pitchFamily="2" charset="0"/>
              </a:rPr>
              <a:t>: 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NHÀ NGUYỄN THÀNH LẬP</a:t>
            </a:r>
            <a:endParaRPr lang="en-US" sz="3600" dirty="0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52400" y="2514600"/>
            <a:ext cx="8839200" cy="1600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Câu hỏi 1:</a:t>
            </a:r>
            <a:r>
              <a:rPr lang="en-US" sz="3000">
                <a:latin typeface="Times New Roman" pitchFamily="18" charset="0"/>
              </a:rPr>
              <a:t>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Nhà Nguyễn ra đời trong hoàn cảnh nào?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  </a:t>
            </a:r>
          </a:p>
          <a:p>
            <a:pPr algn="ctr"/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Kinh đô được đóng ở đâu? 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52400" y="4343400"/>
            <a:ext cx="8839200" cy="1600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Trả lời:</a:t>
            </a: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Năm 1082, Nguyễn Ánh Lật đổ triều Tây</a:t>
            </a:r>
          </a:p>
          <a:p>
            <a:pPr algn="ctr"/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Sơn, lập nên triều Nguyễn. Kinh đô được đóng ở Phú</a:t>
            </a:r>
          </a:p>
          <a:p>
            <a:pPr algn="ctr"/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Xuân (Huế).</a:t>
            </a: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3000" b="1">
              <a:latin typeface="Times New Roman" pitchFamily="18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8686800" y="5943600"/>
            <a:ext cx="457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14600" y="304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cũ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2" grpId="0" animBg="1"/>
      <p:bldP spid="31753" grpId="0" animBg="1"/>
      <p:bldP spid="317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7FAD-4F8F-4503-97A8-42C1ECF5AC67}" type="slidenum">
              <a:rPr lang="en-US"/>
              <a:pPr/>
              <a:t>20</a:t>
            </a:fld>
            <a:endParaRPr lang="en-US"/>
          </a:p>
        </p:txBody>
      </p:sp>
      <p:pic>
        <p:nvPicPr>
          <p:cNvPr id="11272" name="Picture 8" descr="A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grpSp>
        <p:nvGrpSpPr>
          <p:cNvPr id="11275" name="Group 11"/>
          <p:cNvGrpSpPr>
            <a:grpSpLocks/>
          </p:cNvGrpSpPr>
          <p:nvPr/>
        </p:nvGrpSpPr>
        <p:grpSpPr bwMode="auto">
          <a:xfrm>
            <a:off x="152400" y="152400"/>
            <a:ext cx="8839200" cy="6080125"/>
            <a:chOff x="96" y="96"/>
            <a:chExt cx="5568" cy="3830"/>
          </a:xfrm>
        </p:grpSpPr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96" y="96"/>
              <a:ext cx="5568" cy="960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000" b="1">
                  <a:latin typeface="Times New Roman" pitchFamily="18" charset="0"/>
                </a:rPr>
                <a:t>   </a:t>
              </a:r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Điện Thái Hòa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 là nơi tổ chức các cuộc lễ lớn. Quanh</a:t>
              </a:r>
            </a:p>
            <a:p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điện Thái Hòa là hệ thống cung điện dành riêng cho</a:t>
              </a:r>
            </a:p>
            <a:p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vua và hoàng tộc.</a:t>
              </a:r>
            </a:p>
          </p:txBody>
        </p:sp>
        <p:pic>
          <p:nvPicPr>
            <p:cNvPr id="11274" name="Picture 10" descr="dien thai ho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1087"/>
              <a:ext cx="4368" cy="2839"/>
            </a:xfrm>
            <a:prstGeom prst="rect">
              <a:avLst/>
            </a:prstGeom>
            <a:noFill/>
            <a:ln w="76200" cmpd="tri">
              <a:solidFill>
                <a:srgbClr val="0033CC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87C7-3855-4788-AF52-14E96E08F5ED}" type="slidenum">
              <a:rPr lang="en-US"/>
              <a:pPr/>
              <a:t>21</a:t>
            </a:fld>
            <a:endParaRPr lang="en-US"/>
          </a:p>
        </p:txBody>
      </p:sp>
      <p:pic>
        <p:nvPicPr>
          <p:cNvPr id="7179" name="Picture 11" descr="A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grpSp>
        <p:nvGrpSpPr>
          <p:cNvPr id="7182" name="Group 14"/>
          <p:cNvGrpSpPr>
            <a:grpSpLocks/>
          </p:cNvGrpSpPr>
          <p:nvPr/>
        </p:nvGrpSpPr>
        <p:grpSpPr bwMode="auto">
          <a:xfrm>
            <a:off x="152400" y="152400"/>
            <a:ext cx="8839200" cy="6096000"/>
            <a:chOff x="96" y="96"/>
            <a:chExt cx="5568" cy="3840"/>
          </a:xfrm>
        </p:grpSpPr>
        <p:pic>
          <p:nvPicPr>
            <p:cNvPr id="7180" name="Picture 12" descr="Lang%20Gia%20Lo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" y="512"/>
              <a:ext cx="5136" cy="3424"/>
            </a:xfrm>
            <a:prstGeom prst="rect">
              <a:avLst/>
            </a:prstGeom>
            <a:noFill/>
            <a:ln w="76200" cmpd="tri">
              <a:solidFill>
                <a:srgbClr val="0033CC"/>
              </a:solidFill>
              <a:miter lim="800000"/>
              <a:headEnd/>
              <a:tailEnd/>
            </a:ln>
          </p:spPr>
        </p:pic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96" y="96"/>
              <a:ext cx="5568" cy="38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latin typeface="Times New Roman" pitchFamily="18" charset="0"/>
                </a:rPr>
                <a:t>   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Một góc </a:t>
              </a:r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lăng tẩm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 của vua Gia Long.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771-F53D-4A0F-8C19-7A0DCC4121C3}" type="slidenum">
              <a:rPr lang="en-US"/>
              <a:pPr/>
              <a:t>22</a:t>
            </a:fld>
            <a:endParaRPr lang="en-US"/>
          </a:p>
        </p:txBody>
      </p:sp>
      <p:pic>
        <p:nvPicPr>
          <p:cNvPr id="20491" name="Picture 11" descr="A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grpSp>
        <p:nvGrpSpPr>
          <p:cNvPr id="20494" name="Group 14"/>
          <p:cNvGrpSpPr>
            <a:grpSpLocks/>
          </p:cNvGrpSpPr>
          <p:nvPr/>
        </p:nvGrpSpPr>
        <p:grpSpPr bwMode="auto">
          <a:xfrm>
            <a:off x="152400" y="152400"/>
            <a:ext cx="8839200" cy="6134100"/>
            <a:chOff x="96" y="96"/>
            <a:chExt cx="5568" cy="3864"/>
          </a:xfrm>
        </p:grpSpPr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96" y="96"/>
              <a:ext cx="5568" cy="38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latin typeface="Times New Roman" pitchFamily="18" charset="0"/>
                </a:rPr>
                <a:t>   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Một góc </a:t>
              </a:r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lăng tẩm 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của vua Minh Mạng</a:t>
              </a:r>
            </a:p>
          </p:txBody>
        </p:sp>
        <p:pic>
          <p:nvPicPr>
            <p:cNvPr id="20493" name="Picture 13" descr="6346485460671700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528"/>
              <a:ext cx="4560" cy="3432"/>
            </a:xfrm>
            <a:prstGeom prst="rect">
              <a:avLst/>
            </a:prstGeom>
            <a:noFill/>
            <a:ln w="76200" cmpd="tri">
              <a:solidFill>
                <a:srgbClr val="0033CC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CF6-8D23-40B9-861A-DC4DF3245862}" type="slidenum">
              <a:rPr lang="en-US"/>
              <a:pPr/>
              <a:t>23</a:t>
            </a:fld>
            <a:endParaRPr lang="en-US"/>
          </a:p>
        </p:txBody>
      </p:sp>
      <p:pic>
        <p:nvPicPr>
          <p:cNvPr id="21512" name="Picture 8" descr="A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152400" y="152400"/>
            <a:ext cx="8839200" cy="6096000"/>
            <a:chOff x="96" y="96"/>
            <a:chExt cx="5568" cy="3840"/>
          </a:xfrm>
        </p:grpSpPr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96" y="96"/>
              <a:ext cx="5568" cy="38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latin typeface="Times New Roman" pitchFamily="18" charset="0"/>
                </a:rPr>
                <a:t>   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Một góc </a:t>
              </a:r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lăng tẩm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 của vua Tự Đức</a:t>
              </a:r>
            </a:p>
          </p:txBody>
        </p:sp>
        <p:pic>
          <p:nvPicPr>
            <p:cNvPr id="2151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527"/>
              <a:ext cx="5040" cy="3409"/>
            </a:xfrm>
            <a:prstGeom prst="rect">
              <a:avLst/>
            </a:prstGeom>
            <a:noFill/>
            <a:ln w="76200" cmpd="tri">
              <a:solidFill>
                <a:srgbClr val="0033CC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F44B-9256-4BE0-92AE-A70769098EB6}" type="slidenum">
              <a:rPr lang="en-US"/>
              <a:pPr/>
              <a:t>24</a:t>
            </a:fld>
            <a:endParaRPr lang="en-US"/>
          </a:p>
        </p:txBody>
      </p:sp>
      <p:pic>
        <p:nvPicPr>
          <p:cNvPr id="22537" name="Picture 9" descr="A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grpSp>
        <p:nvGrpSpPr>
          <p:cNvPr id="22540" name="Group 12"/>
          <p:cNvGrpSpPr>
            <a:grpSpLocks/>
          </p:cNvGrpSpPr>
          <p:nvPr/>
        </p:nvGrpSpPr>
        <p:grpSpPr bwMode="auto">
          <a:xfrm>
            <a:off x="152400" y="152400"/>
            <a:ext cx="8839200" cy="6096000"/>
            <a:chOff x="96" y="96"/>
            <a:chExt cx="5568" cy="3840"/>
          </a:xfrm>
        </p:grpSpPr>
        <p:pic>
          <p:nvPicPr>
            <p:cNvPr id="22538" name="Picture 10" descr="Lang KHAI DI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528"/>
              <a:ext cx="4656" cy="3408"/>
            </a:xfrm>
            <a:prstGeom prst="rect">
              <a:avLst/>
            </a:prstGeom>
            <a:noFill/>
            <a:ln w="76200" cmpd="tri">
              <a:solidFill>
                <a:srgbClr val="0033CC"/>
              </a:solidFill>
              <a:miter lim="800000"/>
              <a:headEnd/>
              <a:tailEnd/>
            </a:ln>
          </p:spPr>
        </p:pic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96" y="96"/>
              <a:ext cx="5568" cy="38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latin typeface="Times New Roman" pitchFamily="18" charset="0"/>
                </a:rPr>
                <a:t>   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Một góc </a:t>
              </a:r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lăng tẩm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 của vua Khải Định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5D1F-57A2-492A-AEA5-3D06F4F8D60D}" type="slidenum">
              <a:rPr lang="en-US"/>
              <a:pPr/>
              <a:t>25</a:t>
            </a:fld>
            <a:endParaRPr lang="en-US"/>
          </a:p>
        </p:txBody>
      </p:sp>
      <p:pic>
        <p:nvPicPr>
          <p:cNvPr id="23561" name="Picture 9" descr="A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152400" y="152400"/>
            <a:ext cx="8839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    </a:t>
            </a:r>
            <a:r>
              <a:rPr lang="en-US" sz="3000" b="1">
                <a:latin typeface="Times New Roman" pitchFamily="18" charset="0"/>
              </a:rPr>
              <a:t>Ngoài những nội dung trên, em còn biết thêm gì về </a:t>
            </a:r>
          </a:p>
          <a:p>
            <a:r>
              <a:rPr lang="en-US" sz="3000" b="1">
                <a:latin typeface="Times New Roman" pitchFamily="18" charset="0"/>
              </a:rPr>
              <a:t>thiên nhiên và con người ở Huế?  </a:t>
            </a:r>
          </a:p>
        </p:txBody>
      </p:sp>
      <p:sp>
        <p:nvSpPr>
          <p:cNvPr id="23563" name="AutoShape 11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8305800" y="5562600"/>
            <a:ext cx="838200" cy="762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DE41-EFED-44A5-9086-0DC17EF3BBC8}" type="slidenum">
              <a:rPr lang="en-US"/>
              <a:pPr/>
              <a:t>26</a:t>
            </a:fld>
            <a:endParaRPr lang="en-US"/>
          </a:p>
        </p:txBody>
      </p:sp>
      <p:pic>
        <p:nvPicPr>
          <p:cNvPr id="25608" name="Picture 8" descr="A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52400" y="1447800"/>
            <a:ext cx="8839200" cy="32004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latin typeface="Times New Roman" pitchFamily="18" charset="0"/>
              </a:rPr>
              <a:t>                                  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BÀI HỌC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   </a:t>
            </a:r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Kinh thành Huế là một quần thể các công trình</a:t>
            </a:r>
          </a:p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 kiến trúc và nghệ thuật tuyệt đẹp.</a:t>
            </a:r>
          </a:p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    Đây là một di sản văn hóa chứng tỏ sự tài hoa và</a:t>
            </a:r>
          </a:p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sáng tạo của nhân dân ta. </a:t>
            </a:r>
          </a:p>
        </p:txBody>
      </p:sp>
      <p:pic>
        <p:nvPicPr>
          <p:cNvPr id="25611" name="Picture 11" descr="Book-09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1219200" cy="927100"/>
          </a:xfrm>
          <a:prstGeom prst="rect">
            <a:avLst/>
          </a:prstGeom>
          <a:noFill/>
        </p:spPr>
      </p:pic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152400" y="1295400"/>
            <a:ext cx="8839200" cy="3352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latin typeface="Times New Roman" pitchFamily="18" charset="0"/>
              </a:rPr>
              <a:t>                                  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KẾT LUẬN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  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Kinh thành Huế là một công trình kiến trúc và nghệ</a:t>
            </a:r>
          </a:p>
          <a:p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thuật đẹp đầy sáng tạo của nhân dân ta. </a:t>
            </a:r>
          </a:p>
          <a:p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    Ngày </a:t>
            </a:r>
            <a:r>
              <a:rPr lang="en-US" sz="3000" b="1" i="1">
                <a:solidFill>
                  <a:srgbClr val="0033CC"/>
                </a:solidFill>
                <a:latin typeface="Times New Roman" pitchFamily="18" charset="0"/>
              </a:rPr>
              <a:t>11-12-1993, UNESCO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 công nhận kinh thành</a:t>
            </a:r>
          </a:p>
          <a:p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 Huế là </a:t>
            </a:r>
            <a:r>
              <a:rPr lang="en-US" sz="3000" b="1" i="1">
                <a:solidFill>
                  <a:srgbClr val="0033CC"/>
                </a:solidFill>
                <a:latin typeface="Times New Roman" pitchFamily="18" charset="0"/>
              </a:rPr>
              <a:t>Di sản Văn hóa thế giới.</a:t>
            </a:r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    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8686800" y="5943600"/>
            <a:ext cx="457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3"/>
                  </p:tgtEl>
                </p:cond>
              </p:nextCondLst>
            </p:seq>
          </p:childTnLst>
        </p:cTn>
      </p:par>
    </p:tnLst>
    <p:bldLst>
      <p:bldP spid="25609" grpId="0" animBg="1"/>
      <p:bldP spid="25612" grpId="0" animBg="1"/>
      <p:bldP spid="256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E592-0240-4A33-A7BA-A3F950D11AA8}" type="slidenum">
              <a:rPr lang="en-US"/>
              <a:pPr/>
              <a:t>27</a:t>
            </a:fld>
            <a:endParaRPr lang="en-US"/>
          </a:p>
        </p:txBody>
      </p:sp>
      <p:pic>
        <p:nvPicPr>
          <p:cNvPr id="27655" name="Picture 7" descr="A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52400" y="152400"/>
            <a:ext cx="8839200" cy="609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latin typeface="Times New Roman" pitchFamily="18" charset="0"/>
              </a:rPr>
              <a:t> 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CỦNG CỐ:</a:t>
            </a:r>
            <a:r>
              <a:rPr lang="en-US" sz="2800" b="1">
                <a:solidFill>
                  <a:srgbClr val="0033CC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152400" y="990600"/>
            <a:ext cx="8839200" cy="609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latin typeface="Times New Roman" pitchFamily="18" charset="0"/>
              </a:rPr>
              <a:t>   </a:t>
            </a:r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-</a:t>
            </a:r>
            <a:r>
              <a:rPr lang="en-US" sz="3000" b="1"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</a:rPr>
              <a:t>Kinh thành Huế do ai xây dựng? 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152400" y="1600200"/>
            <a:ext cx="8839200" cy="609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latin typeface="Times New Roman" pitchFamily="18" charset="0"/>
              </a:rPr>
              <a:t>   </a:t>
            </a:r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-</a:t>
            </a:r>
            <a:r>
              <a:rPr lang="en-US" sz="3000" b="1"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</a:rPr>
              <a:t>Em có nhận xét gì về kinh thành Huế? 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152400" y="2209800"/>
            <a:ext cx="8839200" cy="24384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latin typeface="Times New Roman" pitchFamily="18" charset="0"/>
              </a:rPr>
              <a:t>  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- Kết luận:</a:t>
            </a:r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Kinh thành Huế do các vua nhà Nguyễn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xây dựng từ năm 1805 (thời vua Gia Long) và hoàn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thành vào năm 1832 (thời vua Minh Mạng) trên diện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tích hơn 5 km</a:t>
            </a:r>
            <a:r>
              <a:rPr lang="en-US" sz="3000" b="1" baseline="30000">
                <a:solidFill>
                  <a:srgbClr val="6600CC"/>
                </a:solidFill>
                <a:latin typeface="Times New Roman" pitchFamily="18" charset="0"/>
              </a:rPr>
              <a:t>2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bên bờ sông Hương. Đây là một công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trình kiến trúc và nghệ thuật đẹp…</a:t>
            </a:r>
            <a:endParaRPr lang="en-US" sz="3200" b="1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152400" y="4648200"/>
            <a:ext cx="8839200" cy="609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latin typeface="Times New Roman" pitchFamily="18" charset="0"/>
              </a:rPr>
              <a:t>   </a:t>
            </a:r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-</a:t>
            </a:r>
            <a:r>
              <a:rPr lang="en-US" sz="3000" b="1"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</a:rPr>
              <a:t>Nhận xét + Tuyên dương.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58" grpId="0" animBg="1"/>
      <p:bldP spid="27659" grpId="0" animBg="1"/>
      <p:bldP spid="27660" grpId="0" animBg="1"/>
      <p:bldP spid="276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7BFA-856B-484D-9961-955A0EA4381A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45068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5060" name="Picture 4" descr="A0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45063" name="Picture 7" descr="POINSET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08" cy="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4" name="Picture 8" descr="POINSET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-2" y="3314"/>
              <a:ext cx="1008" cy="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5" name="Picture 9" descr="POINSET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4752" y="3316"/>
              <a:ext cx="1008" cy="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6" name="Picture 10" descr="POINSET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4754" y="2"/>
              <a:ext cx="1008" cy="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7" name="Picture 11" descr="Bauernba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8" y="3581"/>
              <a:ext cx="3744" cy="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304800" y="0"/>
            <a:ext cx="8229600" cy="2743200"/>
          </a:xfrm>
          <a:prstGeom prst="cloudCallout">
            <a:avLst>
              <a:gd name="adj1" fmla="val -51194"/>
              <a:gd name="adj2" fmla="val 72801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3600" b="1" i="1">
                <a:solidFill>
                  <a:srgbClr val="FF0000"/>
                </a:solidFill>
                <a:latin typeface="VNI-Ariston" pitchFamily="2" charset="0"/>
              </a:rPr>
              <a:t>Chaân thaønh caûm ôn</a:t>
            </a:r>
          </a:p>
          <a:p>
            <a:pPr algn="ctr" eaLnBrk="0" hangingPunct="0"/>
            <a:r>
              <a:rPr lang="en-US" sz="3600" b="1" i="1">
                <a:solidFill>
                  <a:srgbClr val="FF0000"/>
                </a:solidFill>
                <a:latin typeface="VNI-Ariston" pitchFamily="2" charset="0"/>
              </a:rPr>
              <a:t>caùc thaày coâ tham döï tieát daïy hoâm nay</a:t>
            </a: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 rot="-535723">
            <a:off x="1524000" y="1981200"/>
            <a:ext cx="7086600" cy="4572000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0066CC"/>
                </a:solidFill>
                <a:latin typeface="VNI-Souvir" pitchFamily="2" charset="0"/>
              </a:rPr>
              <a:t>   Chuùc caùc em hoïc sinh </a:t>
            </a:r>
          </a:p>
          <a:p>
            <a:pPr algn="ctr" eaLnBrk="0" hangingPunct="0"/>
            <a:r>
              <a:rPr lang="en-US" sz="3200" b="1">
                <a:solidFill>
                  <a:srgbClr val="0066CC"/>
                </a:solidFill>
                <a:latin typeface="VNI-Souvir" pitchFamily="2" charset="0"/>
              </a:rPr>
              <a:t>luoân chaêm ngoan,</a:t>
            </a:r>
          </a:p>
          <a:p>
            <a:pPr algn="ctr" eaLnBrk="0" hangingPunct="0"/>
            <a:r>
              <a:rPr lang="en-US" sz="3200" b="1">
                <a:solidFill>
                  <a:srgbClr val="0066CC"/>
                </a:solidFill>
                <a:latin typeface="VNI-Souvir" pitchFamily="2" charset="0"/>
              </a:rPr>
              <a:t>hoïc gioûi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390C-2723-4DB8-8D52-EC89F05A002B}" type="slidenum">
              <a:rPr lang="en-US"/>
              <a:pPr/>
              <a:t>3</a:t>
            </a:fld>
            <a:endParaRPr lang="en-US"/>
          </a:p>
        </p:txBody>
      </p:sp>
      <p:pic>
        <p:nvPicPr>
          <p:cNvPr id="32772" name="Picture 4" descr="A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pic>
        <p:nvPicPr>
          <p:cNvPr id="32773" name="Picture 5" descr="13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533400"/>
            <a:ext cx="609600" cy="598488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52400" y="304800"/>
            <a:ext cx="8763000" cy="1600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Câu hỏi 2:</a:t>
            </a:r>
            <a:r>
              <a:rPr lang="en-US" sz="3000">
                <a:latin typeface="Times New Roman" pitchFamily="18" charset="0"/>
              </a:rPr>
              <a:t>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Hãy chọn ý em cho là đúng:</a:t>
            </a:r>
          </a:p>
          <a:p>
            <a:pPr algn="ctr"/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Nguyễn Ánh lên ngôi Hoàng đế lấy niên hiệu là gì?</a:t>
            </a:r>
            <a:r>
              <a:rPr lang="en-US" sz="3000" b="1">
                <a:latin typeface="Times New Roman" pitchFamily="18" charset="0"/>
              </a:rPr>
              <a:t>  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52400" y="2590800"/>
            <a:ext cx="3124200" cy="685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FF0066"/>
                </a:solidFill>
                <a:latin typeface="Times New Roman" pitchFamily="18" charset="0"/>
              </a:rPr>
              <a:t>A.</a:t>
            </a:r>
            <a:r>
              <a:rPr lang="en-US" sz="3000" b="1">
                <a:latin typeface="Times New Roman" pitchFamily="18" charset="0"/>
              </a:rPr>
              <a:t>Thiệu Trị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4267200" y="2590800"/>
            <a:ext cx="3733800" cy="685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FF0066"/>
                </a:solidFill>
                <a:latin typeface="Times New Roman" pitchFamily="18" charset="0"/>
              </a:rPr>
              <a:t>C.</a:t>
            </a:r>
            <a:r>
              <a:rPr lang="en-US" sz="3000" b="1">
                <a:latin typeface="Times New Roman" pitchFamily="18" charset="0"/>
              </a:rPr>
              <a:t>Gia Long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52400" y="4114800"/>
            <a:ext cx="3124200" cy="685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FF0066"/>
                </a:solidFill>
                <a:latin typeface="Times New Roman" pitchFamily="18" charset="0"/>
              </a:rPr>
              <a:t>B.</a:t>
            </a:r>
            <a:r>
              <a:rPr lang="en-US" sz="3000" b="1">
                <a:latin typeface="Times New Roman" pitchFamily="18" charset="0"/>
              </a:rPr>
              <a:t>Minh Mạng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4267200" y="4114800"/>
            <a:ext cx="3733800" cy="685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FF0066"/>
                </a:solidFill>
                <a:latin typeface="Times New Roman" pitchFamily="18" charset="0"/>
              </a:rPr>
              <a:t>D.</a:t>
            </a:r>
            <a:r>
              <a:rPr lang="en-US" sz="3000" b="1">
                <a:latin typeface="Times New Roman" pitchFamily="18" charset="0"/>
              </a:rPr>
              <a:t>Tự Đức</a:t>
            </a:r>
          </a:p>
        </p:txBody>
      </p:sp>
      <p:grpSp>
        <p:nvGrpSpPr>
          <p:cNvPr id="32779" name="Group 11"/>
          <p:cNvGrpSpPr>
            <a:grpSpLocks/>
          </p:cNvGrpSpPr>
          <p:nvPr/>
        </p:nvGrpSpPr>
        <p:grpSpPr bwMode="auto">
          <a:xfrm>
            <a:off x="3276600" y="2095500"/>
            <a:ext cx="685800" cy="1181100"/>
            <a:chOff x="2064" y="2280"/>
            <a:chExt cx="432" cy="744"/>
          </a:xfrm>
        </p:grpSpPr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2064" y="2592"/>
              <a:ext cx="432" cy="432"/>
            </a:xfrm>
            <a:prstGeom prst="rect">
              <a:avLst/>
            </a:prstGeom>
            <a:solidFill>
              <a:srgbClr val="00FFFF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9900CC"/>
                  </a:solidFill>
                  <a:latin typeface="Times New Roman" pitchFamily="18" charset="0"/>
                </a:rPr>
                <a:t>Sai</a:t>
              </a:r>
            </a:p>
          </p:txBody>
        </p:sp>
        <p:pic>
          <p:nvPicPr>
            <p:cNvPr id="32781" name="Picture 13" descr="b1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12" y="2280"/>
              <a:ext cx="336" cy="456"/>
            </a:xfrm>
            <a:prstGeom prst="rect">
              <a:avLst/>
            </a:prstGeom>
            <a:noFill/>
          </p:spPr>
        </p:pic>
      </p:grpSp>
      <p:grpSp>
        <p:nvGrpSpPr>
          <p:cNvPr id="32782" name="Group 14"/>
          <p:cNvGrpSpPr>
            <a:grpSpLocks/>
          </p:cNvGrpSpPr>
          <p:nvPr/>
        </p:nvGrpSpPr>
        <p:grpSpPr bwMode="auto">
          <a:xfrm>
            <a:off x="8001000" y="1816100"/>
            <a:ext cx="990600" cy="1460500"/>
            <a:chOff x="4512" y="3024"/>
            <a:chExt cx="624" cy="920"/>
          </a:xfrm>
        </p:grpSpPr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4512" y="3512"/>
              <a:ext cx="624" cy="432"/>
            </a:xfrm>
            <a:prstGeom prst="rect">
              <a:avLst/>
            </a:prstGeom>
            <a:solidFill>
              <a:srgbClr val="00FFFF"/>
            </a:solidFill>
            <a:ln w="38100" cmpd="dbl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FF0066"/>
                  </a:solidFill>
                  <a:latin typeface="Times New Roman" pitchFamily="18" charset="0"/>
                </a:rPr>
                <a:t>Đúng</a:t>
              </a:r>
            </a:p>
          </p:txBody>
        </p:sp>
        <p:pic>
          <p:nvPicPr>
            <p:cNvPr id="32784" name="Picture 16" descr="32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04" y="3024"/>
              <a:ext cx="270" cy="630"/>
            </a:xfrm>
            <a:prstGeom prst="rect">
              <a:avLst/>
            </a:prstGeom>
            <a:noFill/>
          </p:spPr>
        </p:pic>
      </p:grpSp>
      <p:grpSp>
        <p:nvGrpSpPr>
          <p:cNvPr id="32785" name="Group 17"/>
          <p:cNvGrpSpPr>
            <a:grpSpLocks/>
          </p:cNvGrpSpPr>
          <p:nvPr/>
        </p:nvGrpSpPr>
        <p:grpSpPr bwMode="auto">
          <a:xfrm>
            <a:off x="3276600" y="3619500"/>
            <a:ext cx="685800" cy="1181100"/>
            <a:chOff x="2064" y="2280"/>
            <a:chExt cx="432" cy="744"/>
          </a:xfrm>
        </p:grpSpPr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2064" y="2592"/>
              <a:ext cx="432" cy="432"/>
            </a:xfrm>
            <a:prstGeom prst="rect">
              <a:avLst/>
            </a:prstGeom>
            <a:solidFill>
              <a:srgbClr val="00FFFF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9900CC"/>
                  </a:solidFill>
                  <a:latin typeface="Times New Roman" pitchFamily="18" charset="0"/>
                </a:rPr>
                <a:t>Sai</a:t>
              </a:r>
            </a:p>
          </p:txBody>
        </p:sp>
        <p:pic>
          <p:nvPicPr>
            <p:cNvPr id="32787" name="Picture 19" descr="b1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12" y="2280"/>
              <a:ext cx="336" cy="456"/>
            </a:xfrm>
            <a:prstGeom prst="rect">
              <a:avLst/>
            </a:prstGeom>
            <a:noFill/>
          </p:spPr>
        </p:pic>
      </p:grpSp>
      <p:grpSp>
        <p:nvGrpSpPr>
          <p:cNvPr id="32788" name="Group 20"/>
          <p:cNvGrpSpPr>
            <a:grpSpLocks/>
          </p:cNvGrpSpPr>
          <p:nvPr/>
        </p:nvGrpSpPr>
        <p:grpSpPr bwMode="auto">
          <a:xfrm>
            <a:off x="8001000" y="3619500"/>
            <a:ext cx="685800" cy="1181100"/>
            <a:chOff x="2064" y="2280"/>
            <a:chExt cx="432" cy="744"/>
          </a:xfrm>
        </p:grpSpPr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2064" y="2592"/>
              <a:ext cx="432" cy="432"/>
            </a:xfrm>
            <a:prstGeom prst="rect">
              <a:avLst/>
            </a:prstGeom>
            <a:solidFill>
              <a:srgbClr val="00FFFF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9900CC"/>
                  </a:solidFill>
                  <a:latin typeface="Times New Roman" pitchFamily="18" charset="0"/>
                </a:rPr>
                <a:t>Sai</a:t>
              </a:r>
            </a:p>
          </p:txBody>
        </p:sp>
        <p:pic>
          <p:nvPicPr>
            <p:cNvPr id="32790" name="Picture 22" descr="b1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12" y="2280"/>
              <a:ext cx="336" cy="456"/>
            </a:xfrm>
            <a:prstGeom prst="rect">
              <a:avLst/>
            </a:prstGeom>
            <a:noFill/>
          </p:spPr>
        </p:pic>
      </p:grp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8686800" y="5943600"/>
            <a:ext cx="457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2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7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7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8"/>
                  </p:tgtEl>
                </p:cond>
              </p:nextCondLst>
            </p:seq>
          </p:childTnLst>
        </p:cTn>
      </p:par>
    </p:tnLst>
    <p:bldLst>
      <p:bldP spid="32774" grpId="0" animBg="1"/>
      <p:bldP spid="32775" grpId="0" animBg="1"/>
      <p:bldP spid="32776" grpId="0" animBg="1"/>
      <p:bldP spid="32777" grpId="0" animBg="1"/>
      <p:bldP spid="32778" grpId="0" animBg="1"/>
      <p:bldP spid="327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0A9-430B-4DF8-B008-CC1424E5CB86}" type="slidenum">
              <a:rPr lang="en-US"/>
              <a:pPr/>
              <a:t>4</a:t>
            </a:fld>
            <a:endParaRPr lang="en-US"/>
          </a:p>
        </p:txBody>
      </p:sp>
      <p:pic>
        <p:nvPicPr>
          <p:cNvPr id="33796" name="Picture 4" descr="A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</p:spPr>
      </p:pic>
      <p:pic>
        <p:nvPicPr>
          <p:cNvPr id="33797" name="Picture 5" descr="13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533400"/>
            <a:ext cx="609600" cy="598488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52400" y="152400"/>
            <a:ext cx="8839200" cy="1447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Câu hỏi 3:</a:t>
            </a:r>
            <a:r>
              <a:rPr lang="en-US" sz="3000">
                <a:latin typeface="Times New Roman" pitchFamily="18" charset="0"/>
              </a:rPr>
              <a:t>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Hãy chọn ý em cho là đúng:</a:t>
            </a:r>
          </a:p>
          <a:p>
            <a:pPr algn="ctr"/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Quân đội nhà Nguyễn gồm có những thứ quân nào</a:t>
            </a:r>
          </a:p>
          <a:p>
            <a:pPr algn="ctr"/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chính ?</a:t>
            </a:r>
            <a:r>
              <a:rPr lang="en-US" sz="3000" b="1">
                <a:latin typeface="Times New Roman" pitchFamily="18" charset="0"/>
              </a:rPr>
              <a:t>  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65100" y="2133600"/>
            <a:ext cx="6083300" cy="685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FF0066"/>
                </a:solidFill>
                <a:latin typeface="Times New Roman" pitchFamily="18" charset="0"/>
              </a:rPr>
              <a:t>A.</a:t>
            </a:r>
            <a:r>
              <a:rPr lang="en-US" sz="3000" b="1">
                <a:latin typeface="Times New Roman" pitchFamily="18" charset="0"/>
              </a:rPr>
              <a:t>Bộ binh, thủy binh, tượng binh.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65100" y="4572000"/>
            <a:ext cx="6083300" cy="685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FF0066"/>
                </a:solidFill>
                <a:latin typeface="Times New Roman" pitchFamily="18" charset="0"/>
              </a:rPr>
              <a:t>C.</a:t>
            </a:r>
            <a:r>
              <a:rPr lang="en-US" sz="3000" b="1">
                <a:latin typeface="Times New Roman" pitchFamily="18" charset="0"/>
              </a:rPr>
              <a:t>Thủy binh, kỵ binh, tượng binh.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65100" y="3352800"/>
            <a:ext cx="6083300" cy="685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FF0066"/>
                </a:solidFill>
                <a:latin typeface="Times New Roman" pitchFamily="18" charset="0"/>
              </a:rPr>
              <a:t>B.</a:t>
            </a:r>
            <a:r>
              <a:rPr lang="en-US" sz="3000" b="1">
                <a:latin typeface="Times New Roman" pitchFamily="18" charset="0"/>
              </a:rPr>
              <a:t>Bộ binh, thủy binh, kỵ binh.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165100" y="5791200"/>
            <a:ext cx="6083300" cy="685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FF0066"/>
                </a:solidFill>
                <a:latin typeface="Times New Roman" pitchFamily="18" charset="0"/>
              </a:rPr>
              <a:t>D.</a:t>
            </a:r>
            <a:r>
              <a:rPr lang="en-US" sz="3000" b="1">
                <a:latin typeface="Times New Roman" pitchFamily="18" charset="0"/>
              </a:rPr>
              <a:t>Bộ binh, kỵ binh, tượng binh. </a:t>
            </a:r>
          </a:p>
        </p:txBody>
      </p:sp>
      <p:grpSp>
        <p:nvGrpSpPr>
          <p:cNvPr id="33803" name="Group 11"/>
          <p:cNvGrpSpPr>
            <a:grpSpLocks/>
          </p:cNvGrpSpPr>
          <p:nvPr/>
        </p:nvGrpSpPr>
        <p:grpSpPr bwMode="auto">
          <a:xfrm>
            <a:off x="6248400" y="1358900"/>
            <a:ext cx="990600" cy="1460500"/>
            <a:chOff x="4512" y="3024"/>
            <a:chExt cx="624" cy="920"/>
          </a:xfrm>
        </p:grpSpPr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>
              <a:off x="4512" y="3512"/>
              <a:ext cx="624" cy="432"/>
            </a:xfrm>
            <a:prstGeom prst="rect">
              <a:avLst/>
            </a:prstGeom>
            <a:solidFill>
              <a:srgbClr val="00FFFF"/>
            </a:solidFill>
            <a:ln w="38100" cmpd="dbl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FF0066"/>
                  </a:solidFill>
                  <a:latin typeface="Times New Roman" pitchFamily="18" charset="0"/>
                </a:rPr>
                <a:t>Đúng</a:t>
              </a:r>
            </a:p>
          </p:txBody>
        </p:sp>
        <p:pic>
          <p:nvPicPr>
            <p:cNvPr id="33805" name="Picture 13" descr="32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04" y="3024"/>
              <a:ext cx="270" cy="630"/>
            </a:xfrm>
            <a:prstGeom prst="rect">
              <a:avLst/>
            </a:prstGeom>
            <a:noFill/>
          </p:spPr>
        </p:pic>
      </p:grp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6248400" y="2857500"/>
            <a:ext cx="685800" cy="1181100"/>
            <a:chOff x="2064" y="2280"/>
            <a:chExt cx="432" cy="744"/>
          </a:xfrm>
        </p:grpSpPr>
        <p:sp>
          <p:nvSpPr>
            <p:cNvPr id="33807" name="Rectangle 15"/>
            <p:cNvSpPr>
              <a:spLocks noChangeArrowheads="1"/>
            </p:cNvSpPr>
            <p:nvPr/>
          </p:nvSpPr>
          <p:spPr bwMode="auto">
            <a:xfrm>
              <a:off x="2064" y="2592"/>
              <a:ext cx="432" cy="432"/>
            </a:xfrm>
            <a:prstGeom prst="rect">
              <a:avLst/>
            </a:prstGeom>
            <a:solidFill>
              <a:srgbClr val="00FFFF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9900CC"/>
                  </a:solidFill>
                  <a:latin typeface="Times New Roman" pitchFamily="18" charset="0"/>
                </a:rPr>
                <a:t>Sai</a:t>
              </a:r>
            </a:p>
          </p:txBody>
        </p:sp>
        <p:pic>
          <p:nvPicPr>
            <p:cNvPr id="33808" name="Picture 16" descr="b11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12" y="2280"/>
              <a:ext cx="336" cy="456"/>
            </a:xfrm>
            <a:prstGeom prst="rect">
              <a:avLst/>
            </a:prstGeom>
            <a:noFill/>
          </p:spPr>
        </p:pic>
      </p:grpSp>
      <p:grpSp>
        <p:nvGrpSpPr>
          <p:cNvPr id="33809" name="Group 17"/>
          <p:cNvGrpSpPr>
            <a:grpSpLocks/>
          </p:cNvGrpSpPr>
          <p:nvPr/>
        </p:nvGrpSpPr>
        <p:grpSpPr bwMode="auto">
          <a:xfrm>
            <a:off x="6248400" y="4076700"/>
            <a:ext cx="685800" cy="1181100"/>
            <a:chOff x="2064" y="2280"/>
            <a:chExt cx="432" cy="744"/>
          </a:xfrm>
        </p:grpSpPr>
        <p:sp>
          <p:nvSpPr>
            <p:cNvPr id="33810" name="Rectangle 18"/>
            <p:cNvSpPr>
              <a:spLocks noChangeArrowheads="1"/>
            </p:cNvSpPr>
            <p:nvPr/>
          </p:nvSpPr>
          <p:spPr bwMode="auto">
            <a:xfrm>
              <a:off x="2064" y="2592"/>
              <a:ext cx="432" cy="432"/>
            </a:xfrm>
            <a:prstGeom prst="rect">
              <a:avLst/>
            </a:prstGeom>
            <a:solidFill>
              <a:srgbClr val="00FFFF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9900CC"/>
                  </a:solidFill>
                  <a:latin typeface="Times New Roman" pitchFamily="18" charset="0"/>
                </a:rPr>
                <a:t>Sai</a:t>
              </a:r>
            </a:p>
          </p:txBody>
        </p:sp>
        <p:pic>
          <p:nvPicPr>
            <p:cNvPr id="33811" name="Picture 19" descr="b11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12" y="2280"/>
              <a:ext cx="336" cy="456"/>
            </a:xfrm>
            <a:prstGeom prst="rect">
              <a:avLst/>
            </a:prstGeom>
            <a:noFill/>
          </p:spPr>
        </p:pic>
      </p:grpSp>
      <p:grpSp>
        <p:nvGrpSpPr>
          <p:cNvPr id="33812" name="Group 20"/>
          <p:cNvGrpSpPr>
            <a:grpSpLocks/>
          </p:cNvGrpSpPr>
          <p:nvPr/>
        </p:nvGrpSpPr>
        <p:grpSpPr bwMode="auto">
          <a:xfrm>
            <a:off x="6248400" y="5295900"/>
            <a:ext cx="685800" cy="1181100"/>
            <a:chOff x="2064" y="2280"/>
            <a:chExt cx="432" cy="744"/>
          </a:xfrm>
        </p:grpSpPr>
        <p:sp>
          <p:nvSpPr>
            <p:cNvPr id="33813" name="Rectangle 21"/>
            <p:cNvSpPr>
              <a:spLocks noChangeArrowheads="1"/>
            </p:cNvSpPr>
            <p:nvPr/>
          </p:nvSpPr>
          <p:spPr bwMode="auto">
            <a:xfrm>
              <a:off x="2064" y="2592"/>
              <a:ext cx="432" cy="432"/>
            </a:xfrm>
            <a:prstGeom prst="rect">
              <a:avLst/>
            </a:prstGeom>
            <a:solidFill>
              <a:srgbClr val="00FFFF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9900CC"/>
                  </a:solidFill>
                  <a:latin typeface="Times New Roman" pitchFamily="18" charset="0"/>
                </a:rPr>
                <a:t>Sai</a:t>
              </a:r>
            </a:p>
          </p:txBody>
        </p:sp>
        <p:pic>
          <p:nvPicPr>
            <p:cNvPr id="33814" name="Picture 22" descr="b11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12" y="2280"/>
              <a:ext cx="336" cy="456"/>
            </a:xfrm>
            <a:prstGeom prst="rect">
              <a:avLst/>
            </a:prstGeom>
            <a:noFill/>
          </p:spPr>
        </p:pic>
      </p:grp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8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2"/>
                  </p:tgtEl>
                </p:cond>
              </p:nextCondLst>
            </p:seq>
          </p:childTnLst>
        </p:cTn>
      </p:par>
    </p:tnLst>
    <p:bldLst>
      <p:bldP spid="33798" grpId="0" animBg="1"/>
      <p:bldP spid="33799" grpId="0" animBg="1"/>
      <p:bldP spid="33800" grpId="0" animBg="1"/>
      <p:bldP spid="33801" grpId="0" animBg="1"/>
      <p:bldP spid="33802" grpId="0" animBg="1"/>
      <p:bldP spid="338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CEEF-DC04-44E7-BBB8-FC73F02AED75}" type="slidenum">
              <a:rPr lang="en-US"/>
              <a:pPr/>
              <a:t>5</a:t>
            </a:fld>
            <a:endParaRPr lang="en-US"/>
          </a:p>
        </p:txBody>
      </p:sp>
      <p:pic>
        <p:nvPicPr>
          <p:cNvPr id="34820" name="Picture 4" descr="A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pic>
        <p:nvPicPr>
          <p:cNvPr id="34821" name="Picture 5" descr="13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533400"/>
            <a:ext cx="609600" cy="598488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52400" y="152400"/>
            <a:ext cx="8839200" cy="1447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Câu hỏi 4:</a:t>
            </a:r>
            <a:r>
              <a:rPr lang="en-US" sz="3000">
                <a:latin typeface="Times New Roman" pitchFamily="18" charset="0"/>
              </a:rPr>
              <a:t>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Hãy chọn ý em cho là đúng:</a:t>
            </a:r>
          </a:p>
          <a:p>
            <a:pPr algn="ctr"/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Nội dung của Bộ luật Gia Long là ?</a:t>
            </a:r>
            <a:r>
              <a:rPr lang="en-US" sz="3000" b="1">
                <a:latin typeface="Times New Roman" pitchFamily="18" charset="0"/>
              </a:rPr>
              <a:t>  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65100" y="2133600"/>
            <a:ext cx="7378700" cy="685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FF0066"/>
                </a:solidFill>
                <a:latin typeface="Times New Roman" pitchFamily="18" charset="0"/>
              </a:rPr>
              <a:t>A.</a:t>
            </a:r>
            <a:r>
              <a:rPr lang="en-US" sz="3000" b="1">
                <a:latin typeface="Times New Roman" pitchFamily="18" charset="0"/>
              </a:rPr>
              <a:t>Bảo vệ quyền hành tuyệt đối của nhà vua. 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65100" y="4572000"/>
            <a:ext cx="7378700" cy="685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FF0066"/>
                </a:solidFill>
                <a:latin typeface="Times New Roman" pitchFamily="18" charset="0"/>
              </a:rPr>
              <a:t>C.</a:t>
            </a:r>
            <a:r>
              <a:rPr lang="en-US" sz="3000" b="1">
                <a:latin typeface="Times New Roman" pitchFamily="18" charset="0"/>
              </a:rPr>
              <a:t>Trừng trị tàn bạo kẻ chống đối.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65100" y="3352800"/>
            <a:ext cx="7378700" cy="685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FF0066"/>
                </a:solidFill>
                <a:latin typeface="Times New Roman" pitchFamily="18" charset="0"/>
              </a:rPr>
              <a:t>B.</a:t>
            </a:r>
            <a:r>
              <a:rPr lang="en-US" sz="3000" b="1">
                <a:latin typeface="Times New Roman" pitchFamily="18" charset="0"/>
              </a:rPr>
              <a:t>Đề cao địa vị của quan lại.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165100" y="5791200"/>
            <a:ext cx="7378700" cy="685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FF0066"/>
                </a:solidFill>
                <a:latin typeface="Times New Roman" pitchFamily="18" charset="0"/>
              </a:rPr>
              <a:t>D.</a:t>
            </a:r>
            <a:r>
              <a:rPr lang="en-US" sz="3000" b="1">
                <a:latin typeface="Times New Roman" pitchFamily="18" charset="0"/>
              </a:rPr>
              <a:t>Cả 3 ý trên đều đúng. </a:t>
            </a:r>
          </a:p>
        </p:txBody>
      </p:sp>
      <p:grpSp>
        <p:nvGrpSpPr>
          <p:cNvPr id="34827" name="Group 11"/>
          <p:cNvGrpSpPr>
            <a:grpSpLocks/>
          </p:cNvGrpSpPr>
          <p:nvPr/>
        </p:nvGrpSpPr>
        <p:grpSpPr bwMode="auto">
          <a:xfrm>
            <a:off x="7543800" y="2857500"/>
            <a:ext cx="685800" cy="1181100"/>
            <a:chOff x="2064" y="2280"/>
            <a:chExt cx="432" cy="744"/>
          </a:xfrm>
        </p:grpSpPr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>
              <a:off x="2064" y="2592"/>
              <a:ext cx="432" cy="432"/>
            </a:xfrm>
            <a:prstGeom prst="rect">
              <a:avLst/>
            </a:prstGeom>
            <a:solidFill>
              <a:srgbClr val="00FFFF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9900CC"/>
                  </a:solidFill>
                  <a:latin typeface="Times New Roman" pitchFamily="18" charset="0"/>
                </a:rPr>
                <a:t>Sai</a:t>
              </a:r>
            </a:p>
          </p:txBody>
        </p:sp>
        <p:pic>
          <p:nvPicPr>
            <p:cNvPr id="34829" name="Picture 13" descr="b1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12" y="2280"/>
              <a:ext cx="336" cy="456"/>
            </a:xfrm>
            <a:prstGeom prst="rect">
              <a:avLst/>
            </a:prstGeom>
            <a:noFill/>
          </p:spPr>
        </p:pic>
      </p:grp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32" name="Group 16"/>
          <p:cNvGrpSpPr>
            <a:grpSpLocks/>
          </p:cNvGrpSpPr>
          <p:nvPr/>
        </p:nvGrpSpPr>
        <p:grpSpPr bwMode="auto">
          <a:xfrm>
            <a:off x="7543800" y="4076700"/>
            <a:ext cx="685800" cy="1181100"/>
            <a:chOff x="2064" y="2280"/>
            <a:chExt cx="432" cy="744"/>
          </a:xfrm>
        </p:grpSpPr>
        <p:sp>
          <p:nvSpPr>
            <p:cNvPr id="34833" name="Rectangle 17"/>
            <p:cNvSpPr>
              <a:spLocks noChangeArrowheads="1"/>
            </p:cNvSpPr>
            <p:nvPr/>
          </p:nvSpPr>
          <p:spPr bwMode="auto">
            <a:xfrm>
              <a:off x="2064" y="2592"/>
              <a:ext cx="432" cy="432"/>
            </a:xfrm>
            <a:prstGeom prst="rect">
              <a:avLst/>
            </a:prstGeom>
            <a:solidFill>
              <a:srgbClr val="00FFFF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9900CC"/>
                  </a:solidFill>
                  <a:latin typeface="Times New Roman" pitchFamily="18" charset="0"/>
                </a:rPr>
                <a:t>Sai</a:t>
              </a:r>
            </a:p>
          </p:txBody>
        </p:sp>
        <p:pic>
          <p:nvPicPr>
            <p:cNvPr id="34834" name="Picture 18" descr="b1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12" y="2280"/>
              <a:ext cx="336" cy="456"/>
            </a:xfrm>
            <a:prstGeom prst="rect">
              <a:avLst/>
            </a:prstGeom>
            <a:noFill/>
          </p:spPr>
        </p:pic>
      </p:grpSp>
      <p:grpSp>
        <p:nvGrpSpPr>
          <p:cNvPr id="34835" name="Group 19"/>
          <p:cNvGrpSpPr>
            <a:grpSpLocks/>
          </p:cNvGrpSpPr>
          <p:nvPr/>
        </p:nvGrpSpPr>
        <p:grpSpPr bwMode="auto">
          <a:xfrm>
            <a:off x="7543800" y="1638300"/>
            <a:ext cx="685800" cy="1181100"/>
            <a:chOff x="2064" y="2280"/>
            <a:chExt cx="432" cy="744"/>
          </a:xfrm>
        </p:grpSpPr>
        <p:sp>
          <p:nvSpPr>
            <p:cNvPr id="34836" name="Rectangle 20"/>
            <p:cNvSpPr>
              <a:spLocks noChangeArrowheads="1"/>
            </p:cNvSpPr>
            <p:nvPr/>
          </p:nvSpPr>
          <p:spPr bwMode="auto">
            <a:xfrm>
              <a:off x="2064" y="2592"/>
              <a:ext cx="432" cy="432"/>
            </a:xfrm>
            <a:prstGeom prst="rect">
              <a:avLst/>
            </a:prstGeom>
            <a:solidFill>
              <a:srgbClr val="00FFFF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9900CC"/>
                  </a:solidFill>
                  <a:latin typeface="Times New Roman" pitchFamily="18" charset="0"/>
                </a:rPr>
                <a:t>Sai</a:t>
              </a:r>
            </a:p>
          </p:txBody>
        </p:sp>
        <p:pic>
          <p:nvPicPr>
            <p:cNvPr id="34837" name="Picture 21" descr="b1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12" y="2280"/>
              <a:ext cx="336" cy="456"/>
            </a:xfrm>
            <a:prstGeom prst="rect">
              <a:avLst/>
            </a:prstGeom>
            <a:noFill/>
          </p:spPr>
        </p:pic>
      </p:grpSp>
      <p:grpSp>
        <p:nvGrpSpPr>
          <p:cNvPr id="34838" name="Group 22"/>
          <p:cNvGrpSpPr>
            <a:grpSpLocks/>
          </p:cNvGrpSpPr>
          <p:nvPr/>
        </p:nvGrpSpPr>
        <p:grpSpPr bwMode="auto">
          <a:xfrm>
            <a:off x="7543800" y="5016500"/>
            <a:ext cx="990600" cy="1460500"/>
            <a:chOff x="4512" y="3024"/>
            <a:chExt cx="624" cy="920"/>
          </a:xfrm>
        </p:grpSpPr>
        <p:sp>
          <p:nvSpPr>
            <p:cNvPr id="34839" name="Rectangle 23"/>
            <p:cNvSpPr>
              <a:spLocks noChangeArrowheads="1"/>
            </p:cNvSpPr>
            <p:nvPr/>
          </p:nvSpPr>
          <p:spPr bwMode="auto">
            <a:xfrm>
              <a:off x="4512" y="3512"/>
              <a:ext cx="624" cy="432"/>
            </a:xfrm>
            <a:prstGeom prst="rect">
              <a:avLst/>
            </a:prstGeom>
            <a:solidFill>
              <a:srgbClr val="00FFFF"/>
            </a:solidFill>
            <a:ln w="38100" cmpd="dbl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FF0066"/>
                  </a:solidFill>
                  <a:latin typeface="Times New Roman" pitchFamily="18" charset="0"/>
                </a:rPr>
                <a:t>Đúng</a:t>
              </a:r>
            </a:p>
          </p:txBody>
        </p:sp>
        <p:pic>
          <p:nvPicPr>
            <p:cNvPr id="34840" name="Picture 24" descr="32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04" y="3024"/>
              <a:ext cx="270" cy="63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4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6"/>
                  </p:tgtEl>
                </p:cond>
              </p:nextCondLst>
            </p:seq>
          </p:childTnLst>
        </p:cTn>
      </p:par>
    </p:tnLst>
    <p:bldLst>
      <p:bldP spid="34822" grpId="0" animBg="1"/>
      <p:bldP spid="34823" grpId="0" animBg="1"/>
      <p:bldP spid="34824" grpId="0" animBg="1"/>
      <p:bldP spid="34825" grpId="0" animBg="1"/>
      <p:bldP spid="34826" grpId="0" animBg="1"/>
      <p:bldP spid="348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63E4-FC7F-4E9C-9AB9-221097AB6177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38918" name="Group 6"/>
          <p:cNvGrpSpPr>
            <a:grpSpLocks/>
          </p:cNvGrpSpPr>
          <p:nvPr/>
        </p:nvGrpSpPr>
        <p:grpSpPr bwMode="auto">
          <a:xfrm>
            <a:off x="1676400" y="0"/>
            <a:ext cx="5865813" cy="6858000"/>
            <a:chOff x="1056" y="0"/>
            <a:chExt cx="3695" cy="4320"/>
          </a:xfrm>
        </p:grpSpPr>
        <p:pic>
          <p:nvPicPr>
            <p:cNvPr id="38916" name="Picture 4" descr="2400206a2568c1ad168e1c72f85e9382-Vietnam-Country-Map-2005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6" y="0"/>
              <a:ext cx="3695" cy="4320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3408" y="1872"/>
              <a:ext cx="288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928" name="Group 16"/>
          <p:cNvGrpSpPr>
            <a:grpSpLocks/>
          </p:cNvGrpSpPr>
          <p:nvPr/>
        </p:nvGrpSpPr>
        <p:grpSpPr bwMode="auto">
          <a:xfrm>
            <a:off x="5257800" y="2819400"/>
            <a:ext cx="1079500" cy="457200"/>
            <a:chOff x="3312" y="1776"/>
            <a:chExt cx="680" cy="288"/>
          </a:xfrm>
        </p:grpSpPr>
        <p:pic>
          <p:nvPicPr>
            <p:cNvPr id="38925" name="Picture 13" descr="RNBOWBTN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2" y="1920"/>
              <a:ext cx="144" cy="144"/>
            </a:xfrm>
            <a:prstGeom prst="rect">
              <a:avLst/>
            </a:prstGeom>
            <a:noFill/>
          </p:spPr>
        </p:pic>
        <p:sp>
          <p:nvSpPr>
            <p:cNvPr id="38926" name="AutoShape 14"/>
            <p:cNvSpPr>
              <a:spLocks noChangeArrowheads="1"/>
            </p:cNvSpPr>
            <p:nvPr/>
          </p:nvSpPr>
          <p:spPr bwMode="auto">
            <a:xfrm rot="-1061454">
              <a:off x="3457" y="1903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Rectangle 15"/>
            <p:cNvSpPr>
              <a:spLocks noChangeArrowheads="1"/>
            </p:cNvSpPr>
            <p:nvPr/>
          </p:nvSpPr>
          <p:spPr bwMode="auto">
            <a:xfrm>
              <a:off x="3608" y="1776"/>
              <a:ext cx="38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</a:rPr>
                <a:t>Huế</a:t>
              </a:r>
            </a:p>
          </p:txBody>
        </p:sp>
      </p:grp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8931" name="Picture 19" descr="Luoc do thanh pho H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30"/>
                  </p:tgtEl>
                </p:cond>
              </p:nextCondLst>
            </p:seq>
          </p:childTnLst>
        </p:cTn>
      </p:par>
    </p:tnLst>
    <p:bldLst>
      <p:bldP spid="389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DDED-FA25-428A-87F8-BC286F9E6E2D}" type="slidenum">
              <a:rPr lang="en-US"/>
              <a:pPr/>
              <a:t>7</a:t>
            </a:fld>
            <a:endParaRPr lang="en-US"/>
          </a:p>
        </p:txBody>
      </p:sp>
      <p:pic>
        <p:nvPicPr>
          <p:cNvPr id="35844" name="Picture 4" descr="A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152400" y="0"/>
            <a:ext cx="8839200" cy="1905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Địa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lí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en-US" sz="3000" b="1" dirty="0">
                <a:solidFill>
                  <a:srgbClr val="FF0066"/>
                </a:solidFill>
                <a:latin typeface="Times New Roman" pitchFamily="18" charset="0"/>
              </a:rPr>
              <a:t>KINH THÀNH HUẾ</a:t>
            </a:r>
          </a:p>
        </p:txBody>
      </p:sp>
      <p:grpSp>
        <p:nvGrpSpPr>
          <p:cNvPr id="35846" name="Group 6"/>
          <p:cNvGrpSpPr>
            <a:grpSpLocks/>
          </p:cNvGrpSpPr>
          <p:nvPr/>
        </p:nvGrpSpPr>
        <p:grpSpPr bwMode="auto">
          <a:xfrm>
            <a:off x="3810000" y="1676400"/>
            <a:ext cx="1676400" cy="1289050"/>
            <a:chOff x="2304" y="1248"/>
            <a:chExt cx="1056" cy="812"/>
          </a:xfrm>
        </p:grpSpPr>
        <p:pic>
          <p:nvPicPr>
            <p:cNvPr id="35847" name="Picture 7" descr="Book-03-june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4" y="1248"/>
              <a:ext cx="1056" cy="812"/>
            </a:xfrm>
            <a:prstGeom prst="rect">
              <a:avLst/>
            </a:prstGeom>
            <a:noFill/>
          </p:spPr>
        </p:pic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2416" y="1632"/>
              <a:ext cx="78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SGK/67</a:t>
              </a:r>
            </a:p>
          </p:txBody>
        </p:sp>
      </p:grp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203200" y="3048000"/>
            <a:ext cx="8763000" cy="1828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mpd="dbl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Hoạt động 1: Làm việc cá nhân</a:t>
            </a:r>
          </a:p>
          <a:p>
            <a:pPr algn="ctr"/>
            <a:r>
              <a:rPr lang="en-US" sz="3000" b="1">
                <a:solidFill>
                  <a:srgbClr val="6600CC"/>
                </a:solidFill>
                <a:latin typeface="Times New Roman" pitchFamily="18" charset="0"/>
                <a:sym typeface="Wingdings" pitchFamily="2" charset="2"/>
              </a:rPr>
              <a:t>QUÁ TRÌNH XÂY DỰNG KINH THÀNH HUẾ</a:t>
            </a:r>
          </a:p>
          <a:p>
            <a:pPr algn="ctr"/>
            <a:r>
              <a:rPr lang="en-US" sz="3000" b="1">
                <a:solidFill>
                  <a:srgbClr val="0033CC"/>
                </a:solidFill>
                <a:latin typeface="Times New Roman" pitchFamily="18" charset="0"/>
                <a:sym typeface="Wingdings" pitchFamily="2" charset="2"/>
              </a:rPr>
              <a:t>“Nhà Nguyễn huy động …nước ta thời đó.”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F8B5-7DBC-4BE7-8B31-884C9D438021}" type="slidenum">
              <a:rPr lang="en-US"/>
              <a:pPr/>
              <a:t>8</a:t>
            </a:fld>
            <a:endParaRPr lang="en-US"/>
          </a:p>
        </p:txBody>
      </p:sp>
      <p:pic>
        <p:nvPicPr>
          <p:cNvPr id="47108" name="Picture 4" descr="A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pic>
        <p:nvPicPr>
          <p:cNvPr id="47109" name="Picture 5" descr="13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639763" cy="838200"/>
          </a:xfrm>
          <a:prstGeom prst="rect">
            <a:avLst/>
          </a:prstGeom>
          <a:noFill/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27000" y="152400"/>
            <a:ext cx="4673600" cy="1600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latin typeface="Times New Roman" pitchFamily="18" charset="0"/>
              </a:rPr>
              <a:t>   - Để xây dựng kinh thành </a:t>
            </a:r>
          </a:p>
          <a:p>
            <a:r>
              <a:rPr lang="en-US" sz="3000" b="1">
                <a:latin typeface="Times New Roman" pitchFamily="18" charset="0"/>
              </a:rPr>
              <a:t>Huế nhà Nguyễn đã làm gì? 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27000" y="1752600"/>
            <a:ext cx="4673600" cy="1600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latin typeface="Times New Roman" pitchFamily="18" charset="0"/>
              </a:rPr>
              <a:t>   - Nhà Nguyễn đã sử dụng </a:t>
            </a:r>
          </a:p>
          <a:p>
            <a:r>
              <a:rPr lang="en-US" sz="3000" b="1">
                <a:latin typeface="Times New Roman" pitchFamily="18" charset="0"/>
              </a:rPr>
              <a:t>vật liệu gì để xây dựng kinh</a:t>
            </a:r>
          </a:p>
          <a:p>
            <a:r>
              <a:rPr lang="en-US" sz="3000" b="1">
                <a:latin typeface="Times New Roman" pitchFamily="18" charset="0"/>
              </a:rPr>
              <a:t> thành? 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27000" y="3352800"/>
            <a:ext cx="4673600" cy="2971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latin typeface="Times New Roman" pitchFamily="18" charset="0"/>
              </a:rPr>
              <a:t>   - Nhà Nguyễn xây dựng </a:t>
            </a:r>
          </a:p>
          <a:p>
            <a:r>
              <a:rPr lang="en-US" sz="3000" b="1">
                <a:latin typeface="Times New Roman" pitchFamily="18" charset="0"/>
              </a:rPr>
              <a:t>kinh thành Huế trong thời </a:t>
            </a:r>
          </a:p>
          <a:p>
            <a:r>
              <a:rPr lang="en-US" sz="3000" b="1">
                <a:latin typeface="Times New Roman" pitchFamily="18" charset="0"/>
              </a:rPr>
              <a:t>gian bao lâu ? Kết quả ra </a:t>
            </a:r>
          </a:p>
          <a:p>
            <a:r>
              <a:rPr lang="en-US" sz="3000" b="1">
                <a:latin typeface="Times New Roman" pitchFamily="18" charset="0"/>
              </a:rPr>
              <a:t>sao?  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4800600" y="152400"/>
            <a:ext cx="4191000" cy="1600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latin typeface="Times New Roman" pitchFamily="18" charset="0"/>
              </a:rPr>
              <a:t>  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- Huy động hàng chục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vạn dân và lính phục vụ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việc xây dựng. </a:t>
            </a: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4800600" y="1752600"/>
            <a:ext cx="4191000" cy="1600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latin typeface="Times New Roman" pitchFamily="18" charset="0"/>
              </a:rPr>
              <a:t>  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- Đá, gỗ, vôi, gạch, 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ngói từ mọi miền đất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nước đưa về.</a:t>
            </a:r>
            <a:r>
              <a:rPr lang="en-US" sz="3000" b="1">
                <a:latin typeface="Times New Roman" pitchFamily="18" charset="0"/>
              </a:rPr>
              <a:t>  </a:t>
            </a: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4800600" y="3352800"/>
            <a:ext cx="4191000" cy="2971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latin typeface="Times New Roman" pitchFamily="18" charset="0"/>
              </a:rPr>
              <a:t>  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- Sau vài chục năm xây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dựng và tu bổ nhiều lần, 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một tòa thành rộng lớn 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dài hơn 2 km đã mọc lên.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Đây là tòa thành đồ sộ 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đẹp nhất nước ta thời đó.</a:t>
            </a:r>
            <a:r>
              <a:rPr lang="en-US" sz="3000" b="1">
                <a:latin typeface="Times New Roman" pitchFamily="18" charset="0"/>
              </a:rPr>
              <a:t>      </a:t>
            </a:r>
          </a:p>
        </p:txBody>
      </p:sp>
      <p:grpSp>
        <p:nvGrpSpPr>
          <p:cNvPr id="47116" name="Group 12"/>
          <p:cNvGrpSpPr>
            <a:grpSpLocks/>
          </p:cNvGrpSpPr>
          <p:nvPr/>
        </p:nvGrpSpPr>
        <p:grpSpPr bwMode="auto">
          <a:xfrm>
            <a:off x="152400" y="152400"/>
            <a:ext cx="4648200" cy="6172200"/>
            <a:chOff x="96" y="96"/>
            <a:chExt cx="2928" cy="3888"/>
          </a:xfrm>
        </p:grpSpPr>
        <p:sp>
          <p:nvSpPr>
            <p:cNvPr id="47117" name="Rectangle 13"/>
            <p:cNvSpPr>
              <a:spLocks noChangeArrowheads="1"/>
            </p:cNvSpPr>
            <p:nvPr/>
          </p:nvSpPr>
          <p:spPr bwMode="auto">
            <a:xfrm>
              <a:off x="96" y="96"/>
              <a:ext cx="2928" cy="3888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000" b="1">
                  <a:latin typeface="Times New Roman" pitchFamily="18" charset="0"/>
                </a:rPr>
                <a:t>        Em hãy mô tả lại quá</a:t>
              </a:r>
            </a:p>
            <a:p>
              <a:r>
                <a:rPr lang="en-US" sz="3000" b="1">
                  <a:latin typeface="Times New Roman" pitchFamily="18" charset="0"/>
                </a:rPr>
                <a:t>trình xây dựng kinh thành</a:t>
              </a:r>
            </a:p>
            <a:p>
              <a:r>
                <a:rPr lang="en-US" sz="3000" b="1">
                  <a:latin typeface="Times New Roman" pitchFamily="18" charset="0"/>
                </a:rPr>
                <a:t>Huế ? </a:t>
              </a:r>
            </a:p>
          </p:txBody>
        </p:sp>
        <p:pic>
          <p:nvPicPr>
            <p:cNvPr id="47118" name="Picture 14" descr="139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4" y="624"/>
              <a:ext cx="403" cy="528"/>
            </a:xfrm>
            <a:prstGeom prst="rect">
              <a:avLst/>
            </a:prstGeom>
            <a:noFill/>
          </p:spPr>
        </p:pic>
      </p:grp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9"/>
                  </p:tgtEl>
                </p:cond>
              </p:nextCondLst>
            </p:seq>
          </p:childTnLst>
        </p:cTn>
      </p:par>
    </p:tnLst>
    <p:bldLst>
      <p:bldP spid="47110" grpId="0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C12F-2F57-4A0E-9B75-4EDD528AC5ED}" type="slidenum">
              <a:rPr lang="en-US"/>
              <a:pPr/>
              <a:t>9</a:t>
            </a:fld>
            <a:endParaRPr lang="en-US"/>
          </a:p>
        </p:txBody>
      </p:sp>
      <p:pic>
        <p:nvPicPr>
          <p:cNvPr id="46084" name="Picture 4" descr="A0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pic>
        <p:nvPicPr>
          <p:cNvPr id="46085" name="kinh thanh hue-HD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609600"/>
            <a:ext cx="6781800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60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6085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6743"/>
  <p:tag name="VIOLETTITLE" val="Kinh thành Huế lớp 4"/>
  <p:tag name="VIOLETLESSON" val="28"/>
  <p:tag name="VIOLETCATID" val="8049777"/>
  <p:tag name="VIOLETSUBJECT" val="Lịch sử 4"/>
  <p:tag name="VIOLETAUTHORID" val="1608090"/>
  <p:tag name="VIOLETAUTHORNAME" val="Phạm Quang Dũng"/>
  <p:tag name="VIOLETAUTHORAVATAR" val="no_avatar.jpg"/>
  <p:tag name="VIOLETAUTHORADDRESS" val="Truong TH Song Loc B - Tra Vinh"/>
  <p:tag name="VIOLETDATE" val="2012-04-10 11:23:25"/>
  <p:tag name="VIOLETHIT" val="1056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1177</Words>
  <Application>Microsoft Office PowerPoint</Application>
  <PresentationFormat>On-screen Show (4:3)</PresentationFormat>
  <Paragraphs>183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VNI-Times</vt:lpstr>
      <vt:lpstr>Times New Roman</vt:lpstr>
      <vt:lpstr>.VnTimeH</vt:lpstr>
      <vt:lpstr>.VnTime</vt:lpstr>
      <vt:lpstr>Wingdings</vt:lpstr>
      <vt:lpstr>VNI-Ariston</vt:lpstr>
      <vt:lpstr>VNI-Souvir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phuong7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dung79</dc:creator>
  <cp:lastModifiedBy>Administrator</cp:lastModifiedBy>
  <cp:revision>51</cp:revision>
  <dcterms:created xsi:type="dcterms:W3CDTF">2012-03-26T14:05:19Z</dcterms:created>
  <dcterms:modified xsi:type="dcterms:W3CDTF">2017-04-14T08:12:10Z</dcterms:modified>
</cp:coreProperties>
</file>